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839"/>
  </p:normalViewPr>
  <p:slideViewPr>
    <p:cSldViewPr snapToGrid="0" snapToObjects="1">
      <p:cViewPr>
        <p:scale>
          <a:sx n="76" d="100"/>
          <a:sy n="76" d="100"/>
        </p:scale>
        <p:origin x="1296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DD703-888D-8C4A-ACA3-A2E1DE1AA33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D3956-F259-3445-B38D-4F1026DE1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find out about coverage with related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basically just going to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9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it’s up to you to design tests that raise errors when conditions are violated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5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37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11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Timing of changes is very hard to piece together, and unclear if later parts of the script account for changes up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chronology of the code is unclear (so use version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Duplication invites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8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Python jargon to express </a:t>
            </a:r>
            <a:r>
              <a:rPr lang="en-US" dirty="0" err="1"/>
              <a:t>args</a:t>
            </a:r>
            <a:r>
              <a:rPr lang="en-US" dirty="0"/>
              <a:t> &amp; </a:t>
            </a:r>
            <a:r>
              <a:rPr lang="en-US" dirty="0" err="1"/>
              <a:t>kwds</a:t>
            </a:r>
            <a:r>
              <a:rPr lang="en-US" dirty="0"/>
              <a:t> – exactly what this is is clearer by example</a:t>
            </a:r>
          </a:p>
          <a:p>
            <a:r>
              <a:rPr lang="en-US" dirty="0"/>
              <a:t>Here, out is just the string “I did the thing”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9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  <a:p>
            <a:r>
              <a:rPr lang="en-US" dirty="0"/>
              <a:t>Docstrings are good because Python “knows” to expect them here</a:t>
            </a:r>
          </a:p>
          <a:p>
            <a:r>
              <a:rPr lang="en-US" dirty="0"/>
              <a:t>Note the magic % (&amp; %run)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1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Error is an actual Python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run in order, must declare </a:t>
            </a:r>
            <a:r>
              <a:rPr lang="en-US" dirty="0" err="1"/>
              <a:t>funcs</a:t>
            </a:r>
            <a:r>
              <a:rPr lang="en-US" dirty="0"/>
              <a:t> before using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3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reasons why this is particularly important become clear during testing…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0744-BBD6-A145-9C79-A192A24E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5CC7B-7F90-0A47-B207-17241C49A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5C06-E0D5-1A43-9084-1B4502B2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FAAC-D32C-184F-BB16-81362EE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97AC-1732-3C4C-AE90-3D7A3C69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8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BEB3-6CB5-7843-A682-BF14853D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03C27-AAF9-3D45-8002-D27BC1D7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9039-2CA4-B842-AC48-F92CCFE1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CCD7-C25A-9B41-93A8-C25B11F8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F33D8-34D9-7740-AA5B-D0768529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5E708-3767-E249-8AD8-B6D3A553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06A19-2215-5249-8F9E-B93B37FB9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984E-8C0E-C14D-B64F-1D77721D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CC72-D6A2-6347-A459-186E9B00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3EDCC-D9E9-9248-B5DA-CED1ED7C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4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671-B59D-1A4A-8FAD-7BAEC3E8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0B10-6EB7-1447-B484-78FF5C9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F7FF-BA0D-894B-BA38-091BE03A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E76E9-55BD-B448-9700-FE79B6B4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510A-42C9-204B-B77B-EC8F31B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5CC2-E9A7-3C4A-A650-63764A2E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E375A-A164-9E48-9FEB-7527471F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5305E-9F09-3F4B-AD5A-55E5DD82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955D-7670-0742-845F-7A6E17EA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FE-6CFB-D640-90B0-1FA3EC0E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8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78A4-959F-8F4F-A455-F261F260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AADA-5DB2-8E4E-A022-BC5DC450B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8DC89-68D7-BC4B-A70C-5C1A9E20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1D568-A7EC-1A41-9C87-B45879C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9E052-2B69-3044-99F9-B761E23F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731E-BFAA-3841-8789-3999D3C7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5D4-8BB9-B04A-AF56-39A6EFCC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C86B-65FE-5A47-8316-714754B6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82E4-31D4-CE45-BF4A-776FA657D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52B5D-5514-A141-910B-5F079E44D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8B7A4-6096-1540-AB7F-FA61D033F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DC2A6-0A80-344F-B397-44249831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59BAC-1B21-844F-B705-D2B202EF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13926-BA4E-2D45-B984-A328B7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ADA8-9673-EF4F-B2BE-0CDA25DB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9C6D1-BA1E-1548-8473-F9E230E5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75BFB-2D9E-9E4C-ADA2-72E6747C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7061B-C619-244A-B9DC-46177836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4D79B-82D8-344E-881F-100C6DB1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7C9B1-F10D-764C-A1EF-8DC86808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97E5-9262-BC45-AFEE-7DC1E001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5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6FFC-3B57-7849-8ED0-99421D7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BAFC-D6CE-0640-A0F6-AB797D43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0AE48-2A08-8A43-BAA5-6F86DAF9D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89263-D1A1-634B-8599-3C408CA2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0561-E457-C141-85EB-23113CB1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DE32-58C7-3F41-91E1-64607BA5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8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6B88-22DF-0740-BA3B-76FCFDDF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48230-1429-A34C-96D5-3BC95CDA7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BEC46-A6F7-8C46-A6B0-FBD24C6AD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D2C2-D675-7A4D-9E6C-E1D772A0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F01BC-0AD0-0D4A-B34A-86D0C44A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DB5A-9933-2148-B082-8B44E90D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72E84-99FE-0849-A120-136DBE19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82FA2-0A2C-2349-AC3C-FEA5C16E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E45D-60F4-B645-BE0E-0A359B87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A577-9214-D44B-A0C6-8991093CD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28F4-CE75-594E-93FE-88B4F5A49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-course.eu/python3_package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E2E2-072F-9B47-B868-15F8AC62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247"/>
            <a:ext cx="9144000" cy="2387600"/>
          </a:xfrm>
        </p:spPr>
        <p:txBody>
          <a:bodyPr/>
          <a:lstStyle/>
          <a:p>
            <a:r>
              <a:rPr lang="en-US" dirty="0"/>
              <a:t>Intermediate Python:</a:t>
            </a:r>
            <a:br>
              <a:rPr lang="en-US" dirty="0"/>
            </a:br>
            <a:r>
              <a:rPr lang="en-US" dirty="0"/>
              <a:t>functions and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5B120-80A5-914F-B274-DFDBDDC7F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2922"/>
            <a:ext cx="9144000" cy="1655762"/>
          </a:xfrm>
        </p:spPr>
        <p:txBody>
          <a:bodyPr/>
          <a:lstStyle/>
          <a:p>
            <a:r>
              <a:rPr lang="en-US" i="1" dirty="0"/>
              <a:t>An opinionated, incomplete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33888-1903-0248-8237-0C06DD97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63" y="3184287"/>
            <a:ext cx="5787274" cy="34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11E25-4343-BF45-BCCD-56167013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37" y="-222423"/>
            <a:ext cx="7081379" cy="760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EE2A5-9EF3-0541-9118-55179524B233}"/>
              </a:ext>
            </a:extLst>
          </p:cNvPr>
          <p:cNvSpPr txBox="1"/>
          <p:nvPr/>
        </p:nvSpPr>
        <p:spPr>
          <a:xfrm>
            <a:off x="183805" y="1856534"/>
            <a:ext cx="267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Both raise Errors, but the type of the error is different…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DED38C-1ADF-BC48-A8B0-4A7D69A4B42C}"/>
              </a:ext>
            </a:extLst>
          </p:cNvPr>
          <p:cNvCxnSpPr>
            <a:cxnSpLocks/>
          </p:cNvCxnSpPr>
          <p:nvPr/>
        </p:nvCxnSpPr>
        <p:spPr>
          <a:xfrm>
            <a:off x="1544596" y="2590470"/>
            <a:ext cx="1396312" cy="51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461FE2-A504-AC4A-AD32-F53CA250592C}"/>
              </a:ext>
            </a:extLst>
          </p:cNvPr>
          <p:cNvCxnSpPr>
            <a:cxnSpLocks/>
          </p:cNvCxnSpPr>
          <p:nvPr/>
        </p:nvCxnSpPr>
        <p:spPr>
          <a:xfrm>
            <a:off x="1396314" y="2685167"/>
            <a:ext cx="1544594" cy="241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A better script structure: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Dan’s script for super-basic functions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736497" y="1318099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Preamble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472502" y="1502765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035C17-478A-D44F-BAB9-73ADA2C8A06E}"/>
              </a:ext>
            </a:extLst>
          </p:cNvPr>
          <p:cNvSpPr txBox="1"/>
          <p:nvPr/>
        </p:nvSpPr>
        <p:spPr>
          <a:xfrm>
            <a:off x="736497" y="1820634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9C6A9-F5B1-E84F-81D5-00E1D1338AE2}"/>
              </a:ext>
            </a:extLst>
          </p:cNvPr>
          <p:cNvCxnSpPr>
            <a:cxnSpLocks/>
          </p:cNvCxnSpPr>
          <p:nvPr/>
        </p:nvCxnSpPr>
        <p:spPr>
          <a:xfrm>
            <a:off x="3472502" y="2005300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DF268A-9A3F-DD44-A8C2-1EB66EF6113C}"/>
              </a:ext>
            </a:extLst>
          </p:cNvPr>
          <p:cNvSpPr txBox="1"/>
          <p:nvPr/>
        </p:nvSpPr>
        <p:spPr>
          <a:xfrm>
            <a:off x="736497" y="2320496"/>
            <a:ext cx="264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Any truly general values (generally with CAPS)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F080E7-5CDE-4849-A1E3-E8DB47EDC79C}"/>
              </a:ext>
            </a:extLst>
          </p:cNvPr>
          <p:cNvCxnSpPr>
            <a:cxnSpLocks/>
          </p:cNvCxnSpPr>
          <p:nvPr/>
        </p:nvCxnSpPr>
        <p:spPr>
          <a:xfrm flipV="1">
            <a:off x="3472502" y="2547040"/>
            <a:ext cx="1758524" cy="9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0C97EE-D182-944B-8C89-FC64DF954243}"/>
              </a:ext>
            </a:extLst>
          </p:cNvPr>
          <p:cNvSpPr txBox="1"/>
          <p:nvPr/>
        </p:nvSpPr>
        <p:spPr>
          <a:xfrm>
            <a:off x="736497" y="3523998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Functions here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46ADB9-D6DE-C648-8A0E-2672B400C120}"/>
              </a:ext>
            </a:extLst>
          </p:cNvPr>
          <p:cNvCxnSpPr>
            <a:cxnSpLocks/>
          </p:cNvCxnSpPr>
          <p:nvPr/>
        </p:nvCxnSpPr>
        <p:spPr>
          <a:xfrm flipV="1">
            <a:off x="3429380" y="3138616"/>
            <a:ext cx="1801646" cy="57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E7D86-6D47-CA4E-A540-0A50092A16CE}"/>
              </a:ext>
            </a:extLst>
          </p:cNvPr>
          <p:cNvCxnSpPr>
            <a:cxnSpLocks/>
          </p:cNvCxnSpPr>
          <p:nvPr/>
        </p:nvCxnSpPr>
        <p:spPr>
          <a:xfrm>
            <a:off x="3429380" y="3804337"/>
            <a:ext cx="1801646" cy="67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6C3D78-DF87-C84D-AE46-C534E92556DD}"/>
              </a:ext>
            </a:extLst>
          </p:cNvPr>
          <p:cNvSpPr txBox="1"/>
          <p:nvPr/>
        </p:nvSpPr>
        <p:spPr>
          <a:xfrm>
            <a:off x="1297459" y="5060355"/>
            <a:ext cx="208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Actual scripting (</a:t>
            </a:r>
            <a:r>
              <a:rPr lang="en-US" b="1" i="1" dirty="0"/>
              <a:t>must</a:t>
            </a:r>
            <a:r>
              <a:rPr lang="en-US" i="1" dirty="0"/>
              <a:t> come </a:t>
            </a:r>
            <a:r>
              <a:rPr lang="en-US" b="1" i="1" dirty="0"/>
              <a:t>after</a:t>
            </a:r>
            <a:r>
              <a:rPr lang="en-US" i="1" dirty="0"/>
              <a:t> the function declarations)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96524-C3EC-114C-AA87-DF5F38D83113}"/>
              </a:ext>
            </a:extLst>
          </p:cNvPr>
          <p:cNvCxnSpPr>
            <a:cxnSpLocks/>
          </p:cNvCxnSpPr>
          <p:nvPr/>
        </p:nvCxnSpPr>
        <p:spPr>
          <a:xfrm>
            <a:off x="3472502" y="5579037"/>
            <a:ext cx="1758524" cy="8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2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fancy: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7220" y="2165828"/>
            <a:ext cx="5099222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Super-basic functions for demo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A7238-5565-4941-AC9F-6D87F7FC7D2D}"/>
              </a:ext>
            </a:extLst>
          </p:cNvPr>
          <p:cNvSpPr txBox="1"/>
          <p:nvPr/>
        </p:nvSpPr>
        <p:spPr>
          <a:xfrm>
            <a:off x="5943598" y="2165828"/>
            <a:ext cx="5099222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script to demonstrate super-basic functions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myfuncs</a:t>
            </a:r>
            <a:r>
              <a:rPr lang="en-US" sz="1400" dirty="0">
                <a:latin typeface="Courier" pitchFamily="2" charset="0"/>
              </a:rPr>
              <a:t> import func1, func2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E66F3-D84B-CB4D-8008-35EFB57880F0}"/>
              </a:ext>
            </a:extLst>
          </p:cNvPr>
          <p:cNvSpPr txBox="1"/>
          <p:nvPr/>
        </p:nvSpPr>
        <p:spPr>
          <a:xfrm>
            <a:off x="601362" y="175058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myfuncs.py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3079D-6443-7948-A6D9-89754A5892AB}"/>
              </a:ext>
            </a:extLst>
          </p:cNvPr>
          <p:cNvSpPr txBox="1"/>
          <p:nvPr/>
        </p:nvSpPr>
        <p:spPr>
          <a:xfrm>
            <a:off x="6016444" y="1750587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run_myfuncs.py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C0F96-7643-D243-8EA4-DE27C6F01CCD}"/>
              </a:ext>
            </a:extLst>
          </p:cNvPr>
          <p:cNvSpPr txBox="1"/>
          <p:nvPr/>
        </p:nvSpPr>
        <p:spPr>
          <a:xfrm>
            <a:off x="514863" y="1075036"/>
            <a:ext cx="674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very simple version assumes the two files are in the same folder)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FE44-EC75-884B-B103-A5C0A807A591}"/>
              </a:ext>
            </a:extLst>
          </p:cNvPr>
          <p:cNvSpPr txBox="1"/>
          <p:nvPr/>
        </p:nvSpPr>
        <p:spPr>
          <a:xfrm>
            <a:off x="5943598" y="4486064"/>
            <a:ext cx="5955958" cy="116955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%run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run_myfuncs.py</a:t>
            </a:r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this one has no return statement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tot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Out[2]: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1079.1</a:t>
            </a:r>
          </a:p>
        </p:txBody>
      </p:sp>
    </p:spTree>
    <p:extLst>
      <p:ext uri="{BB962C8B-B14F-4D97-AF65-F5344CB8AC3E}">
        <p14:creationId xmlns:p14="http://schemas.microsoft.com/office/powerpoint/2010/main" val="93864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78518" cy="4351338"/>
          </a:xfrm>
        </p:spPr>
        <p:txBody>
          <a:bodyPr/>
          <a:lstStyle/>
          <a:p>
            <a:r>
              <a:rPr lang="en-US" dirty="0"/>
              <a:t>Bugs are a fact of life</a:t>
            </a:r>
          </a:p>
          <a:p>
            <a:r>
              <a:rPr lang="en-US" i="1" dirty="0"/>
              <a:t>Professional</a:t>
            </a:r>
            <a:r>
              <a:rPr lang="en-US" dirty="0"/>
              <a:t> developers make 15-50 errors per 1000 lines of code (McConnell, 2004)</a:t>
            </a:r>
          </a:p>
          <a:p>
            <a:r>
              <a:rPr lang="en-US" dirty="0"/>
              <a:t>We fix code breaking bugs, but silent errors escape</a:t>
            </a:r>
          </a:p>
          <a:p>
            <a:r>
              <a:rPr lang="en-US" dirty="0"/>
              <a:t>Bigger chunks of code are harder to debug, and almost certainly wrong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54793-7DF3-B94A-9FB1-9FC63611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60" y="1114405"/>
            <a:ext cx="6496341" cy="48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32" y="1628902"/>
            <a:ext cx="4678286" cy="5056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builds in tools to test your code: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/>
              <a:t>pip install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 err="1"/>
              <a:t>conda</a:t>
            </a:r>
            <a:r>
              <a:rPr lang="en-US" i="1" dirty="0"/>
              <a:t> install </a:t>
            </a:r>
            <a:r>
              <a:rPr lang="en-US" i="1" dirty="0" err="1"/>
              <a:t>pytest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You write tests, </a:t>
            </a:r>
            <a:r>
              <a:rPr lang="en-US" dirty="0" err="1"/>
              <a:t>pytest</a:t>
            </a:r>
            <a:r>
              <a:rPr lang="en-US" dirty="0"/>
              <a:t> runs them</a:t>
            </a:r>
          </a:p>
          <a:p>
            <a:endParaRPr lang="en-US" dirty="0"/>
          </a:p>
          <a:p>
            <a:r>
              <a:rPr lang="en-US" dirty="0"/>
              <a:t>Distinguishes passes (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), fails (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), warnings, and errors</a:t>
            </a:r>
          </a:p>
          <a:p>
            <a:endParaRPr lang="en-US" dirty="0"/>
          </a:p>
          <a:p>
            <a:r>
              <a:rPr lang="en-US" dirty="0"/>
              <a:t>Reports a summary and the locations of fails and warnings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3B751-F1A8-DE47-A108-08415FA01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7" t="6998" r="7256" b="15647"/>
          <a:stretch/>
        </p:blipFill>
        <p:spPr>
          <a:xfrm>
            <a:off x="5853786" y="0"/>
            <a:ext cx="5699782" cy="326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D8673-438E-6146-ADC3-3BC71B6B8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7" t="7668" r="7256" b="15789"/>
          <a:stretch/>
        </p:blipFill>
        <p:spPr>
          <a:xfrm>
            <a:off x="5853786" y="3628681"/>
            <a:ext cx="5699782" cy="322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7D31B-5277-134D-BDF3-9DDF47CC3203}"/>
              </a:ext>
            </a:extLst>
          </p:cNvPr>
          <p:cNvSpPr txBox="1"/>
          <p:nvPr/>
        </p:nvSpPr>
        <p:spPr>
          <a:xfrm>
            <a:off x="5853786" y="326355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(…)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ED5ADE-D11F-CB47-9ADF-476E182F050D}"/>
              </a:ext>
            </a:extLst>
          </p:cNvPr>
          <p:cNvSpPr/>
          <p:nvPr/>
        </p:nvSpPr>
        <p:spPr>
          <a:xfrm>
            <a:off x="5745892" y="827905"/>
            <a:ext cx="1556951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618A7F-038F-634C-AB14-ED9821F8DD84}"/>
              </a:ext>
            </a:extLst>
          </p:cNvPr>
          <p:cNvSpPr/>
          <p:nvPr/>
        </p:nvSpPr>
        <p:spPr>
          <a:xfrm>
            <a:off x="6560635" y="6326661"/>
            <a:ext cx="4016749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the code work the way you think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Verification</a:t>
            </a:r>
          </a:p>
          <a:p>
            <a:endParaRPr lang="en-US" i="1" dirty="0"/>
          </a:p>
          <a:p>
            <a:r>
              <a:rPr lang="en-US" dirty="0"/>
              <a:t>Does the code do what you claim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Validation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/>
              <a:t>Verification is a </a:t>
            </a:r>
            <a:r>
              <a:rPr lang="en-US" i="1" dirty="0"/>
              <a:t>code</a:t>
            </a:r>
            <a:r>
              <a:rPr lang="en-US" dirty="0"/>
              <a:t> thing, validation is a </a:t>
            </a:r>
            <a:r>
              <a:rPr lang="en-US" i="1" dirty="0"/>
              <a:t>science</a:t>
            </a:r>
            <a:r>
              <a:rPr lang="en-US" dirty="0"/>
              <a:t> thing.</a:t>
            </a:r>
          </a:p>
          <a:p>
            <a:endParaRPr lang="en-US" dirty="0"/>
          </a:p>
          <a:p>
            <a:r>
              <a:rPr lang="en-US" dirty="0"/>
              <a:t>Can test both, but validation is much harder to test</a:t>
            </a:r>
          </a:p>
        </p:txBody>
      </p:sp>
    </p:spTree>
    <p:extLst>
      <p:ext uri="{BB962C8B-B14F-4D97-AF65-F5344CB8AC3E}">
        <p14:creationId xmlns:p14="http://schemas.microsoft.com/office/powerpoint/2010/main" val="17737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pytest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/>
          </a:bodyPr>
          <a:lstStyle/>
          <a:p>
            <a:r>
              <a:rPr lang="en-US" dirty="0"/>
              <a:t>Finds any function called “test_...” in the directory (and some other cool options)</a:t>
            </a:r>
          </a:p>
          <a:p>
            <a:endParaRPr lang="en-US" dirty="0"/>
          </a:p>
          <a:p>
            <a:r>
              <a:rPr lang="en-US" dirty="0"/>
              <a:t>Runs it</a:t>
            </a:r>
          </a:p>
          <a:p>
            <a:endParaRPr lang="en-US" dirty="0"/>
          </a:p>
          <a:p>
            <a:r>
              <a:rPr lang="en-US" dirty="0"/>
              <a:t>Counts and locates any Errors that trigger</a:t>
            </a:r>
          </a:p>
          <a:p>
            <a:endParaRPr lang="en-US" dirty="0"/>
          </a:p>
          <a:p>
            <a:r>
              <a:rPr lang="en-US" dirty="0"/>
              <a:t>…that’s basically it.</a:t>
            </a:r>
          </a:p>
        </p:txBody>
      </p:sp>
    </p:spTree>
    <p:extLst>
      <p:ext uri="{BB962C8B-B14F-4D97-AF65-F5344CB8AC3E}">
        <p14:creationId xmlns:p14="http://schemas.microsoft.com/office/powerpoint/2010/main" val="206509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Basic test type 1: Does it do what you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667658" y="1466268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</a:t>
            </a:r>
            <a:r>
              <a:rPr lang="en-US" i="1" dirty="0" err="1"/>
              <a:t>func</a:t>
            </a:r>
            <a:r>
              <a:rPr lang="en-US" i="1" dirty="0"/>
              <a:t>(s) you want to 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606800" y="167216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weighted_mean.py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DEDEF9-E664-6240-859A-B594158BD7B3}"/>
              </a:ext>
            </a:extLst>
          </p:cNvPr>
          <p:cNvSpPr txBox="1"/>
          <p:nvPr/>
        </p:nvSpPr>
        <p:spPr>
          <a:xfrm>
            <a:off x="244929" y="3811350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Testing function called ”test_...”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761676-2A08-C74F-BE31-7E5FEA313B05}"/>
              </a:ext>
            </a:extLst>
          </p:cNvPr>
          <p:cNvCxnSpPr>
            <a:cxnSpLocks/>
          </p:cNvCxnSpPr>
          <p:nvPr/>
        </p:nvCxnSpPr>
        <p:spPr>
          <a:xfrm>
            <a:off x="3584851" y="4001214"/>
            <a:ext cx="1695161" cy="17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971BA8-FAEA-5347-B943-483F939345C5}"/>
              </a:ext>
            </a:extLst>
          </p:cNvPr>
          <p:cNvSpPr txBox="1"/>
          <p:nvPr/>
        </p:nvSpPr>
        <p:spPr>
          <a:xfrm>
            <a:off x="1087592" y="3346587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 arguments needed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5099-941B-594E-83F3-420235D76EF4}"/>
              </a:ext>
            </a:extLst>
          </p:cNvPr>
          <p:cNvCxnSpPr>
            <a:cxnSpLocks/>
          </p:cNvCxnSpPr>
          <p:nvPr/>
        </p:nvCxnSpPr>
        <p:spPr>
          <a:xfrm>
            <a:off x="4308751" y="3586514"/>
            <a:ext cx="3349349" cy="56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038EE3-9E31-2F4F-B3BD-46B427D480FE}"/>
              </a:ext>
            </a:extLst>
          </p:cNvPr>
          <p:cNvSpPr txBox="1"/>
          <p:nvPr/>
        </p:nvSpPr>
        <p:spPr>
          <a:xfrm>
            <a:off x="1197754" y="4517381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Very simple input data…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E2E1AF-A9DA-EA4E-AD33-855845179D90}"/>
              </a:ext>
            </a:extLst>
          </p:cNvPr>
          <p:cNvCxnSpPr>
            <a:cxnSpLocks/>
          </p:cNvCxnSpPr>
          <p:nvPr/>
        </p:nvCxnSpPr>
        <p:spPr>
          <a:xfrm>
            <a:off x="4572000" y="4783234"/>
            <a:ext cx="1049475" cy="114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D642C3-B91A-A541-B37B-F70D02811D9F}"/>
              </a:ext>
            </a:extLst>
          </p:cNvPr>
          <p:cNvSpPr txBox="1"/>
          <p:nvPr/>
        </p:nvSpPr>
        <p:spPr>
          <a:xfrm>
            <a:off x="1197754" y="4855129"/>
            <a:ext cx="322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…such that you can work out by hand what the correct answer is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E21290-8D6F-AA4B-8797-5DABC8388818}"/>
              </a:ext>
            </a:extLst>
          </p:cNvPr>
          <p:cNvCxnSpPr>
            <a:cxnSpLocks/>
          </p:cNvCxnSpPr>
          <p:nvPr/>
        </p:nvCxnSpPr>
        <p:spPr>
          <a:xfrm>
            <a:off x="4572000" y="5225932"/>
            <a:ext cx="1049475" cy="43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CA2A90-0880-4F44-B182-6F5D967AA28C}"/>
              </a:ext>
            </a:extLst>
          </p:cNvPr>
          <p:cNvSpPr txBox="1"/>
          <p:nvPr/>
        </p:nvSpPr>
        <p:spPr>
          <a:xfrm>
            <a:off x="1127398" y="5800608"/>
            <a:ext cx="3221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 that will fail if the answer is wrong</a:t>
            </a:r>
          </a:p>
          <a:p>
            <a:pPr algn="r"/>
            <a:r>
              <a:rPr lang="en-US" i="1" dirty="0"/>
              <a:t>(avoid “==“ for floats!)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0F1795-815A-4348-A667-2D262B30ADA6}"/>
              </a:ext>
            </a:extLst>
          </p:cNvPr>
          <p:cNvCxnSpPr>
            <a:cxnSpLocks/>
          </p:cNvCxnSpPr>
          <p:nvPr/>
        </p:nvCxnSpPr>
        <p:spPr>
          <a:xfrm>
            <a:off x="4432431" y="6123773"/>
            <a:ext cx="1189044" cy="19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6" grpId="0"/>
      <p:bldP spid="30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48503-3609-9F4D-BCD9-36896D79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3" y="486832"/>
            <a:ext cx="9372600" cy="3746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9C3BD-9819-E349-9B8D-D2065B90C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33332"/>
            <a:ext cx="9889067" cy="2328105"/>
          </a:xfrm>
        </p:spPr>
        <p:txBody>
          <a:bodyPr>
            <a:normAutofit/>
          </a:bodyPr>
          <a:lstStyle/>
          <a:p>
            <a:r>
              <a:rPr lang="en-US" dirty="0" err="1"/>
              <a:t>pytest</a:t>
            </a:r>
            <a:r>
              <a:rPr lang="en-US" dirty="0"/>
              <a:t> can’t find this automatically</a:t>
            </a:r>
          </a:p>
          <a:p>
            <a:endParaRPr lang="en-US" dirty="0"/>
          </a:p>
          <a:p>
            <a:r>
              <a:rPr lang="en-US" dirty="0"/>
              <a:t>But you can tell it where: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weighted_means.py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7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Basic test type 2: What happens in special cases?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91022-10D6-FB45-9226-596DECFB2BC6}"/>
              </a:ext>
            </a:extLst>
          </p:cNvPr>
          <p:cNvSpPr txBox="1"/>
          <p:nvPr/>
        </p:nvSpPr>
        <p:spPr>
          <a:xfrm>
            <a:off x="752324" y="3418630"/>
            <a:ext cx="281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Checking that it’s also OK to supply lists, not arrays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877E22-979D-7D4F-9303-5EF66FE6E713}"/>
              </a:ext>
            </a:extLst>
          </p:cNvPr>
          <p:cNvCxnSpPr>
            <a:cxnSpLocks/>
          </p:cNvCxnSpPr>
          <p:nvPr/>
        </p:nvCxnSpPr>
        <p:spPr>
          <a:xfrm>
            <a:off x="3911600" y="3754973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368642" y="4976496"/>
            <a:ext cx="322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will pass as before if it was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</p:cNvCxnSpPr>
          <p:nvPr/>
        </p:nvCxnSpPr>
        <p:spPr>
          <a:xfrm>
            <a:off x="3938242" y="531283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love a good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518" cy="4351338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/>
              <a:t>of consciousness</a:t>
            </a:r>
          </a:p>
          <a:p>
            <a:r>
              <a:rPr lang="en-US"/>
              <a:t>Fas</a:t>
            </a:r>
            <a:r>
              <a:rPr lang="en-US" dirty="0"/>
              <a:t>t</a:t>
            </a:r>
            <a:endParaRPr lang="en-US"/>
          </a:p>
          <a:p>
            <a:r>
              <a:rPr lang="en-US"/>
              <a:t>Repetitive </a:t>
            </a:r>
            <a:r>
              <a:rPr lang="en-US" dirty="0"/>
              <a:t>(copy/paste); increased chance of errors</a:t>
            </a:r>
          </a:p>
          <a:p>
            <a:r>
              <a:rPr lang="en-US" dirty="0"/>
              <a:t>Iterative changes become a nightmare</a:t>
            </a:r>
          </a:p>
          <a:p>
            <a:r>
              <a:rPr lang="en-US" dirty="0"/>
              <a:t>Logic only clear if you read the whole thing (if then)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91" y="659877"/>
            <a:ext cx="464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EAEDE-2F3B-3647-809A-8F0B6A92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7" y="-323184"/>
            <a:ext cx="8534402" cy="7944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5644C-8555-E447-9DF0-06D99A46DBF5}"/>
              </a:ext>
            </a:extLst>
          </p:cNvPr>
          <p:cNvSpPr txBox="1"/>
          <p:nvPr/>
        </p:nvSpPr>
        <p:spPr>
          <a:xfrm>
            <a:off x="7256" y="1420493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 passes; 2</a:t>
            </a:r>
            <a:r>
              <a:rPr lang="en-US" i="1" baseline="30000" dirty="0"/>
              <a:t>nd</a:t>
            </a:r>
            <a:r>
              <a:rPr lang="en-US" i="1" dirty="0"/>
              <a:t> fails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68403-0AA2-FB41-A8DB-A46153F18E25}"/>
              </a:ext>
            </a:extLst>
          </p:cNvPr>
          <p:cNvCxnSpPr>
            <a:cxnSpLocks/>
          </p:cNvCxnSpPr>
          <p:nvPr/>
        </p:nvCxnSpPr>
        <p:spPr>
          <a:xfrm>
            <a:off x="2822015" y="1588146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4E8AA-1CE0-2544-88E4-49096EEF68AC}"/>
              </a:ext>
            </a:extLst>
          </p:cNvPr>
          <p:cNvSpPr txBox="1"/>
          <p:nvPr/>
        </p:nvSpPr>
        <p:spPr>
          <a:xfrm>
            <a:off x="125789" y="1789825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test was the culprit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399745-467A-DA4B-AC85-E6D689BDC5CC}"/>
              </a:ext>
            </a:extLst>
          </p:cNvPr>
          <p:cNvCxnSpPr>
            <a:cxnSpLocks/>
          </p:cNvCxnSpPr>
          <p:nvPr/>
        </p:nvCxnSpPr>
        <p:spPr>
          <a:xfrm>
            <a:off x="2940548" y="1986157"/>
            <a:ext cx="3544917" cy="9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8548E-8BFD-A649-8791-B914E1195807}"/>
              </a:ext>
            </a:extLst>
          </p:cNvPr>
          <p:cNvSpPr txBox="1"/>
          <p:nvPr/>
        </p:nvSpPr>
        <p:spPr>
          <a:xfrm>
            <a:off x="7256" y="2967557"/>
            <a:ext cx="29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fail was on this line, #35 in the file </a:t>
            </a:r>
            <a:r>
              <a:rPr lang="en-US" i="1" dirty="0" err="1"/>
              <a:t>weighted_mean.py</a:t>
            </a:r>
            <a:endParaRPr lang="en-US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DE790-F479-514B-8C60-05A5370FDF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41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A2651-F7C4-A24B-8ACC-ABFE7D2C8EA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72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775B93-960D-F048-9F98-5FB6F923E722}"/>
              </a:ext>
            </a:extLst>
          </p:cNvPr>
          <p:cNvSpPr txBox="1"/>
          <p:nvPr/>
        </p:nvSpPr>
        <p:spPr>
          <a:xfrm>
            <a:off x="355600" y="3836991"/>
            <a:ext cx="266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problem actually happened in this other </a:t>
            </a:r>
            <a:r>
              <a:rPr lang="en-US" i="1" dirty="0" err="1"/>
              <a:t>func</a:t>
            </a:r>
            <a:r>
              <a:rPr lang="en-US" i="1" dirty="0"/>
              <a:t> in the 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D8262B-915E-204B-A8D4-96F5363095B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022442" y="4298656"/>
            <a:ext cx="1092358" cy="5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8D0B14-33E2-1242-91AF-F11253B7EC20}"/>
              </a:ext>
            </a:extLst>
          </p:cNvPr>
          <p:cNvSpPr txBox="1"/>
          <p:nvPr/>
        </p:nvSpPr>
        <p:spPr>
          <a:xfrm>
            <a:off x="-186267" y="5934670"/>
            <a:ext cx="300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source </a:t>
            </a:r>
            <a:r>
              <a:rPr lang="en-US" i="1" dirty="0" err="1"/>
              <a:t>func</a:t>
            </a:r>
            <a:r>
              <a:rPr lang="en-US" i="1" dirty="0"/>
              <a:t> was in </a:t>
            </a:r>
            <a:r>
              <a:rPr lang="en-US" i="1" dirty="0" err="1"/>
              <a:t>weighted_mean.py</a:t>
            </a:r>
            <a:r>
              <a:rPr lang="en-US" i="1" dirty="0"/>
              <a:t>, and the Error was raised at ln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6990EE-B502-7648-B880-9704729BCDB1}"/>
              </a:ext>
            </a:extLst>
          </p:cNvPr>
          <p:cNvCxnSpPr>
            <a:cxnSpLocks/>
          </p:cNvCxnSpPr>
          <p:nvPr/>
        </p:nvCxnSpPr>
        <p:spPr>
          <a:xfrm flipV="1">
            <a:off x="2836171" y="6299200"/>
            <a:ext cx="1041562" cy="9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999FE2-D0CC-1142-B87E-F7D916D6868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22014" y="5552081"/>
            <a:ext cx="1055719" cy="84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D4154F-5B33-F649-8D5D-998FE8D5BE63}"/>
              </a:ext>
            </a:extLst>
          </p:cNvPr>
          <p:cNvSpPr txBox="1"/>
          <p:nvPr/>
        </p:nvSpPr>
        <p:spPr>
          <a:xfrm>
            <a:off x="-172110" y="5103403"/>
            <a:ext cx="300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Error was a </a:t>
            </a:r>
            <a:r>
              <a:rPr lang="en-US" i="1" dirty="0" err="1"/>
              <a:t>TypeError</a:t>
            </a:r>
            <a:endParaRPr lang="en-US" i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BD735C-4F75-A34C-A3B5-6758E28D1FDD}"/>
              </a:ext>
            </a:extLst>
          </p:cNvPr>
          <p:cNvCxnSpPr>
            <a:cxnSpLocks/>
          </p:cNvCxnSpPr>
          <p:nvPr/>
        </p:nvCxnSpPr>
        <p:spPr>
          <a:xfrm>
            <a:off x="2985805" y="5298928"/>
            <a:ext cx="1552328" cy="67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0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20" grpId="0"/>
      <p:bldP spid="2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It’s fine to have a known Error: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TypeError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713158" y="5899373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Syntax to tell </a:t>
            </a:r>
            <a:r>
              <a:rPr lang="en-US" i="1" dirty="0" err="1"/>
              <a:t>pytest</a:t>
            </a:r>
            <a:r>
              <a:rPr lang="en-US" i="1" dirty="0"/>
              <a:t> a fail will happen here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938242" y="5258993"/>
            <a:ext cx="1663483" cy="96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1979F4-30F8-6D42-A661-813BF6BD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3"/>
            <a:ext cx="5388692" cy="5071304"/>
          </a:xfrm>
        </p:spPr>
        <p:txBody>
          <a:bodyPr>
            <a:normAutofit/>
          </a:bodyPr>
          <a:lstStyle/>
          <a:p>
            <a:r>
              <a:rPr lang="en-US" dirty="0"/>
              <a:t>Think about possible risks for later in advance (&amp; modify code to account!)</a:t>
            </a:r>
          </a:p>
          <a:p>
            <a:endParaRPr lang="en-US" dirty="0"/>
          </a:p>
          <a:p>
            <a:r>
              <a:rPr lang="en-US" dirty="0"/>
              <a:t>“Edge” and “corner” cases (e.g., supply zero) – what should happen?</a:t>
            </a:r>
          </a:p>
          <a:p>
            <a:endParaRPr lang="en-US" dirty="0"/>
          </a:p>
          <a:p>
            <a:r>
              <a:rPr lang="en-US" dirty="0"/>
              <a:t>Vital if other users!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92432-1B30-2C46-AC7E-2613AFC05DCE}"/>
              </a:ext>
            </a:extLst>
          </p:cNvPr>
          <p:cNvSpPr txBox="1"/>
          <p:nvPr/>
        </p:nvSpPr>
        <p:spPr>
          <a:xfrm>
            <a:off x="6125974" y="1819901"/>
            <a:ext cx="5666717" cy="33239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...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test_weighted_mean_zeros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0.</a:t>
            </a:r>
          </a:p>
          <a:p>
            <a:r>
              <a:rPr lang="en-US" sz="1400" dirty="0">
                <a:latin typeface="Courier" pitchFamily="2" charset="0"/>
              </a:rPr>
              <a:t>    w2 = 0.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ZeroDivisionError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EDDD4-E85E-3045-B6C5-A562BB6FF124}"/>
              </a:ext>
            </a:extLst>
          </p:cNvPr>
          <p:cNvSpPr txBox="1"/>
          <p:nvPr/>
        </p:nvSpPr>
        <p:spPr>
          <a:xfrm>
            <a:off x="5862562" y="5866938"/>
            <a:ext cx="595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test actually fails! </a:t>
            </a:r>
            <a:r>
              <a:rPr lang="en-US" i="1" dirty="0" err="1"/>
              <a:t>numpy</a:t>
            </a:r>
            <a:r>
              <a:rPr lang="en-US" i="1" dirty="0"/>
              <a:t> treats a divide-by-zero as a </a:t>
            </a:r>
            <a:r>
              <a:rPr lang="en-US" b="1" i="1" dirty="0"/>
              <a:t>warning</a:t>
            </a:r>
            <a:r>
              <a:rPr lang="en-US" i="1" dirty="0"/>
              <a:t>, not an Error. But this test would be fine if data1 and data2 were floats, as pure Python treats them as Errors (!)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99DC4-5CB7-5C41-A385-90C1A09D052F}"/>
              </a:ext>
            </a:extLst>
          </p:cNvPr>
          <p:cNvCxnSpPr>
            <a:cxnSpLocks/>
          </p:cNvCxnSpPr>
          <p:nvPr/>
        </p:nvCxnSpPr>
        <p:spPr>
          <a:xfrm flipH="1" flipV="1">
            <a:off x="7375169" y="4910667"/>
            <a:ext cx="194031" cy="9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823693" y="23109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import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...  # and so 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1" y="1325563"/>
            <a:ext cx="11247625" cy="520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and tests in same file gets ugly - so make a tests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57FB-70CB-6342-A8A8-D46B3737D7B8}"/>
              </a:ext>
            </a:extLst>
          </p:cNvPr>
          <p:cNvSpPr txBox="1"/>
          <p:nvPr/>
        </p:nvSpPr>
        <p:spPr>
          <a:xfrm>
            <a:off x="5840626" y="1876751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test_weighted_mean.py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33179-38E8-1F48-A5A0-3681A555B34D}"/>
              </a:ext>
            </a:extLst>
          </p:cNvPr>
          <p:cNvSpPr txBox="1"/>
          <p:nvPr/>
        </p:nvSpPr>
        <p:spPr>
          <a:xfrm>
            <a:off x="1168401" y="1876751"/>
            <a:ext cx="354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if file is called “test_...” </a:t>
            </a:r>
            <a:r>
              <a:rPr lang="en-US" i="1" dirty="0" err="1"/>
              <a:t>pytest</a:t>
            </a:r>
            <a:r>
              <a:rPr lang="en-US" i="1" dirty="0"/>
              <a:t> can find it automatically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975E7-74BE-1D46-A3A8-1AC207A7C579}"/>
              </a:ext>
            </a:extLst>
          </p:cNvPr>
          <p:cNvCxnSpPr>
            <a:cxnSpLocks/>
          </p:cNvCxnSpPr>
          <p:nvPr/>
        </p:nvCxnSpPr>
        <p:spPr>
          <a:xfrm>
            <a:off x="4752415" y="2061337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FF6F5-ECC5-3449-9CDD-382673D2634A}"/>
              </a:ext>
            </a:extLst>
          </p:cNvPr>
          <p:cNvCxnSpPr>
            <a:cxnSpLocks/>
          </p:cNvCxnSpPr>
          <p:nvPr/>
        </p:nvCxnSpPr>
        <p:spPr>
          <a:xfrm flipV="1">
            <a:off x="4710769" y="2651126"/>
            <a:ext cx="1058921" cy="12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A2AD29-F061-6D48-8571-BA42AA67E33F}"/>
              </a:ext>
            </a:extLst>
          </p:cNvPr>
          <p:cNvSpPr txBox="1"/>
          <p:nvPr/>
        </p:nvSpPr>
        <p:spPr>
          <a:xfrm>
            <a:off x="880534" y="2563626"/>
            <a:ext cx="376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 the </a:t>
            </a:r>
            <a:r>
              <a:rPr lang="en-US" i="1" dirty="0" err="1"/>
              <a:t>func</a:t>
            </a:r>
            <a:r>
              <a:rPr lang="en-US" i="1" dirty="0"/>
              <a:t> to test from the other file (called </a:t>
            </a:r>
            <a:r>
              <a:rPr lang="en-US" i="1" dirty="0" err="1"/>
              <a:t>weighted_mean.py</a:t>
            </a:r>
            <a:r>
              <a:rPr lang="en-US" i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64092-F9A2-9349-8FEA-EAFD6396C9FE}"/>
              </a:ext>
            </a:extLst>
          </p:cNvPr>
          <p:cNvSpPr txBox="1"/>
          <p:nvPr/>
        </p:nvSpPr>
        <p:spPr>
          <a:xfrm>
            <a:off x="254000" y="3372744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</a:t>
            </a:r>
            <a:r>
              <a:rPr lang="en-US" sz="2000" i="1" dirty="0"/>
              <a:t>can</a:t>
            </a:r>
            <a:r>
              <a:rPr lang="en-US" sz="2000" dirty="0"/>
              <a:t> be in other folders to the main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…but you have to tell Python that all the code goes together (a “package”) before the imports will work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this by putting an (empty!) text file called “__init__.</a:t>
            </a:r>
            <a:r>
              <a:rPr lang="en-US" sz="2000" dirty="0" err="1"/>
              <a:t>py</a:t>
            </a:r>
            <a:r>
              <a:rPr lang="en-US" sz="2000" dirty="0"/>
              <a:t>” in every folder and subfolder that has relevant code in it</a:t>
            </a:r>
          </a:p>
        </p:txBody>
      </p:sp>
    </p:spTree>
    <p:extLst>
      <p:ext uri="{BB962C8B-B14F-4D97-AF65-F5344CB8AC3E}">
        <p14:creationId xmlns:p14="http://schemas.microsoft.com/office/powerpoint/2010/main" val="7836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D670A-465C-7E4F-B2FC-C0A775FA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2" y="-304800"/>
            <a:ext cx="9372600" cy="4991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F6FDD7-A83C-824F-AB76-519B27EF1732}"/>
              </a:ext>
            </a:extLst>
          </p:cNvPr>
          <p:cNvSpPr txBox="1">
            <a:spLocks/>
          </p:cNvSpPr>
          <p:nvPr/>
        </p:nvSpPr>
        <p:spPr>
          <a:xfrm>
            <a:off x="1066798" y="4242025"/>
            <a:ext cx="9889067" cy="2328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pytest</a:t>
            </a:r>
            <a:r>
              <a:rPr lang="en-US" dirty="0"/>
              <a:t> now finds the tests and runs them automatically</a:t>
            </a:r>
          </a:p>
          <a:p>
            <a:endParaRPr lang="en-US" dirty="0"/>
          </a:p>
          <a:p>
            <a:r>
              <a:rPr lang="en-US" dirty="0"/>
              <a:t>Tests now all pass, but we learn the last triggers a warning (</a:t>
            </a:r>
            <a:r>
              <a:rPr lang="en-US" dirty="0" err="1"/>
              <a:t>numpy</a:t>
            </a:r>
            <a:r>
              <a:rPr lang="en-US" dirty="0"/>
              <a:t> zero </a:t>
            </a:r>
            <a:r>
              <a:rPr lang="en-US" dirty="0" err="1"/>
              <a:t>devision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Prevent by modifying the actual code (e.g. assert w1 &amp; w2 &gt; 0)</a:t>
            </a:r>
          </a:p>
        </p:txBody>
      </p:sp>
    </p:spTree>
    <p:extLst>
      <p:ext uri="{BB962C8B-B14F-4D97-AF65-F5344CB8AC3E}">
        <p14:creationId xmlns:p14="http://schemas.microsoft.com/office/powerpoint/2010/main" val="27694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985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write tests right into your docstring, so they become both tests </a:t>
            </a:r>
            <a:r>
              <a:rPr lang="en-US" i="1" dirty="0"/>
              <a:t>and</a:t>
            </a:r>
            <a:r>
              <a:rPr lang="en-US" dirty="0"/>
              <a:t> documentation!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AC844-59CD-EA4D-B0F6-9A8D97994994}"/>
              </a:ext>
            </a:extLst>
          </p:cNvPr>
          <p:cNvSpPr txBox="1"/>
          <p:nvPr/>
        </p:nvSpPr>
        <p:spPr>
          <a:xfrm>
            <a:off x="5231026" y="2334298"/>
            <a:ext cx="5955958" cy="418576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Examples</a:t>
            </a:r>
          </a:p>
          <a:p>
            <a:r>
              <a:rPr lang="en-US" sz="1400" dirty="0">
                <a:latin typeface="Courier" pitchFamily="2" charset="0"/>
              </a:rPr>
              <a:t>    --------</a:t>
            </a:r>
          </a:p>
          <a:p>
            <a:r>
              <a:rPr lang="en-US" sz="1400" dirty="0">
                <a:latin typeface="Courier" pitchFamily="2" charset="0"/>
              </a:rPr>
              <a:t>    &gt;&gt;&gt;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&gt;&gt;&gt;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&gt;&gt;&gt;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4., 2.)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    True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A626B-4169-3744-BFCB-B0E0ED5FBA68}"/>
              </a:ext>
            </a:extLst>
          </p:cNvPr>
          <p:cNvSpPr txBox="1"/>
          <p:nvPr/>
        </p:nvSpPr>
        <p:spPr>
          <a:xfrm>
            <a:off x="645425" y="2310967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Declare that some examples will be given (i.e., a </a:t>
            </a:r>
            <a:r>
              <a:rPr lang="en-US" i="1" dirty="0" err="1"/>
              <a:t>doctest</a:t>
            </a:r>
            <a:r>
              <a:rPr lang="en-US" i="1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5FD4B8-DFB7-C442-B18B-A6B96DB0CA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70509" y="2634133"/>
            <a:ext cx="1802158" cy="97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6D6094-6C36-A842-9C8C-2723EA46A226}"/>
              </a:ext>
            </a:extLst>
          </p:cNvPr>
          <p:cNvSpPr txBox="1"/>
          <p:nvPr/>
        </p:nvSpPr>
        <p:spPr>
          <a:xfrm>
            <a:off x="24711" y="3138868"/>
            <a:ext cx="381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“&gt;&gt;&gt; ” declares a line of code entered (note space)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26306A-9458-2A41-AA8C-CACCC0FBF28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38569" y="3462034"/>
            <a:ext cx="1834098" cy="67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F9042F-D9C6-854E-80AF-0E4464EB19A3}"/>
              </a:ext>
            </a:extLst>
          </p:cNvPr>
          <p:cNvSpPr txBox="1"/>
          <p:nvPr/>
        </p:nvSpPr>
        <p:spPr>
          <a:xfrm>
            <a:off x="139354" y="3960648"/>
            <a:ext cx="3813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Write any outputs on their own line. This is where the test occurs – if any output does not match EXACTLY, including getting output where none is expected, the </a:t>
            </a:r>
            <a:r>
              <a:rPr lang="en-US" i="1" dirty="0" err="1"/>
              <a:t>doctest</a:t>
            </a:r>
            <a:r>
              <a:rPr lang="en-US" i="1" dirty="0"/>
              <a:t> fails here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7923C3-22AD-A846-A071-253966DAA0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953212" y="4699312"/>
            <a:ext cx="1702521" cy="51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64B700-DDC9-EC49-92F4-4B0B8729383A}"/>
              </a:ext>
            </a:extLst>
          </p:cNvPr>
          <p:cNvSpPr txBox="1"/>
          <p:nvPr/>
        </p:nvSpPr>
        <p:spPr>
          <a:xfrm>
            <a:off x="105488" y="5610341"/>
            <a:ext cx="38138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NB: Python requires an </a:t>
            </a:r>
            <a:r>
              <a:rPr lang="en-US" i="1" dirty="0"/>
              <a:t>exact</a:t>
            </a:r>
            <a:r>
              <a:rPr lang="en-US" dirty="0"/>
              <a:t> match; it thinks of these outputs as strings, so whitespace is also important (copy from console?)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B3F6F-E618-0541-8EB7-48A27D4FD4B8}"/>
              </a:ext>
            </a:extLst>
          </p:cNvPr>
          <p:cNvSpPr txBox="1"/>
          <p:nvPr/>
        </p:nvSpPr>
        <p:spPr>
          <a:xfrm>
            <a:off x="5231026" y="1897264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weighted_mean_doctest.py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/>
      <p:bldP spid="24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C8301-65B7-9545-9324-704725EC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53" y="2563282"/>
            <a:ext cx="88138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1705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Doctests</a:t>
            </a:r>
            <a:r>
              <a:rPr lang="en-US" dirty="0"/>
              <a:t> are also run with </a:t>
            </a:r>
            <a:r>
              <a:rPr lang="en-US" dirty="0" err="1"/>
              <a:t>pytest</a:t>
            </a:r>
            <a:r>
              <a:rPr lang="en-US" dirty="0"/>
              <a:t>, but you need to add a flag to tell it to do so run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–</a:t>
            </a:r>
            <a:r>
              <a:rPr lang="en-US" dirty="0" err="1">
                <a:latin typeface="Courier" pitchFamily="2" charset="0"/>
              </a:rPr>
              <a:t>doctest</a:t>
            </a:r>
            <a:r>
              <a:rPr lang="en-US" dirty="0">
                <a:latin typeface="Courier" pitchFamily="2" charset="0"/>
              </a:rPr>
              <a:t>-modules</a:t>
            </a:r>
          </a:p>
        </p:txBody>
      </p:sp>
    </p:spTree>
    <p:extLst>
      <p:ext uri="{BB962C8B-B14F-4D97-AF65-F5344CB8AC3E}">
        <p14:creationId xmlns:p14="http://schemas.microsoft.com/office/powerpoint/2010/main" val="213811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9AA87D-1005-1D4A-A416-90BC7F50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765" y="1341041"/>
            <a:ext cx="4678286" cy="5056101"/>
          </a:xfrm>
        </p:spPr>
        <p:txBody>
          <a:bodyPr>
            <a:normAutofit/>
          </a:bodyPr>
          <a:lstStyle/>
          <a:p>
            <a:r>
              <a:rPr lang="en-US" dirty="0"/>
              <a:t>Testing is only possible with functions</a:t>
            </a:r>
          </a:p>
          <a:p>
            <a:endParaRPr lang="en-US" dirty="0"/>
          </a:p>
          <a:p>
            <a:r>
              <a:rPr lang="en-US" dirty="0"/>
              <a:t>A combined approach is a good idea: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Doctests</a:t>
            </a:r>
            <a:r>
              <a:rPr lang="en-US" dirty="0"/>
              <a:t> for key functionality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“Unit tests” (in a separate file?) for everything else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 tests are better than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1: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80721-F93E-7948-B89C-E4B8C72F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45316"/>
            <a:ext cx="9372600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/>
              <a:t>If you </a:t>
            </a:r>
            <a:r>
              <a:rPr lang="en-US" dirty="0">
                <a:latin typeface="Courier" pitchFamily="2" charset="0"/>
              </a:rPr>
              <a:t>install </a:t>
            </a:r>
            <a:r>
              <a:rPr lang="en-US" dirty="0" err="1">
                <a:latin typeface="Courier" pitchFamily="2" charset="0"/>
              </a:rPr>
              <a:t>pytest-cov</a:t>
            </a:r>
            <a:r>
              <a:rPr lang="en-US" dirty="0"/>
              <a:t>, you gain functionality to see how much of your code has tests (excl. comments etc.):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GB" sz="2000" dirty="0" err="1">
                <a:latin typeface="Courier" pitchFamily="2" charset="0"/>
              </a:rPr>
              <a:t>pytest</a:t>
            </a:r>
            <a:r>
              <a:rPr lang="en-GB" sz="2000" dirty="0">
                <a:latin typeface="Courier" pitchFamily="2" charset="0"/>
              </a:rPr>
              <a:t> --</a:t>
            </a:r>
            <a:r>
              <a:rPr lang="en-GB" sz="2000" dirty="0" err="1">
                <a:latin typeface="Courier" pitchFamily="2" charset="0"/>
              </a:rPr>
              <a:t>doctest</a:t>
            </a:r>
            <a:r>
              <a:rPr lang="en-GB" sz="2000" dirty="0">
                <a:latin typeface="Courier" pitchFamily="2" charset="0"/>
              </a:rPr>
              <a:t>-modules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-report term-missing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=.</a:t>
            </a:r>
            <a:endParaRPr lang="en-US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1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2: __name__ == “__main__”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6341533" cy="49646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can end a file that just declares functions with this</a:t>
            </a:r>
          </a:p>
          <a:p>
            <a:endParaRPr lang="en-GB" dirty="0"/>
          </a:p>
          <a:p>
            <a:r>
              <a:rPr lang="en-GB" dirty="0"/>
              <a:t>If you run the file like a script, whatever is in the if statement gets called</a:t>
            </a:r>
          </a:p>
          <a:p>
            <a:endParaRPr lang="en-GB" dirty="0"/>
          </a:p>
          <a:p>
            <a:r>
              <a:rPr lang="en-GB" dirty="0"/>
              <a:t>If you just import from the file, nothing else happens</a:t>
            </a:r>
          </a:p>
          <a:p>
            <a:endParaRPr lang="en-GB" dirty="0"/>
          </a:p>
          <a:p>
            <a:r>
              <a:rPr lang="en-GB" dirty="0"/>
              <a:t>Useful for e.g. running a certain test in a test file manually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4FBB-D952-F747-9576-85017D88E510}"/>
              </a:ext>
            </a:extLst>
          </p:cNvPr>
          <p:cNvSpPr txBox="1"/>
          <p:nvPr/>
        </p:nvSpPr>
        <p:spPr>
          <a:xfrm>
            <a:off x="7535333" y="2310968"/>
            <a:ext cx="424431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func1():</a:t>
            </a:r>
          </a:p>
          <a:p>
            <a:r>
              <a:rPr lang="en-US" sz="1400" dirty="0">
                <a:latin typeface="Courier" pitchFamily="2" charset="0"/>
              </a:rPr>
              <a:t>    print(“1”)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print(“2”)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if __name__ == “__main__”:</a:t>
            </a:r>
          </a:p>
          <a:p>
            <a:r>
              <a:rPr lang="en-US" sz="1400" dirty="0">
                <a:latin typeface="Courier" pitchFamily="2" charset="0"/>
              </a:rPr>
              <a:t>    func1()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93CF2-DFC2-834B-9DB8-144E6EDC0DEF}"/>
              </a:ext>
            </a:extLst>
          </p:cNvPr>
          <p:cNvSpPr txBox="1"/>
          <p:nvPr/>
        </p:nvSpPr>
        <p:spPr>
          <a:xfrm>
            <a:off x="7535333" y="1908863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myfuncs.py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07948-7073-B246-BA3D-5F6E7CD9C73D}"/>
              </a:ext>
            </a:extLst>
          </p:cNvPr>
          <p:cNvCxnSpPr>
            <a:cxnSpLocks/>
          </p:cNvCxnSpPr>
          <p:nvPr/>
        </p:nvCxnSpPr>
        <p:spPr>
          <a:xfrm>
            <a:off x="4008966" y="2278195"/>
            <a:ext cx="3526367" cy="187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4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14" y="659877"/>
            <a:ext cx="464430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2DDD67-9131-274D-92BF-2067E2AD5C95}"/>
              </a:ext>
            </a:extLst>
          </p:cNvPr>
          <p:cNvCxnSpPr>
            <a:cxnSpLocks/>
          </p:cNvCxnSpPr>
          <p:nvPr/>
        </p:nvCxnSpPr>
        <p:spPr>
          <a:xfrm flipH="1">
            <a:off x="6859668" y="659876"/>
            <a:ext cx="2148408" cy="1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0B67EB-A23D-414C-AFC2-6FA3CD805015}"/>
              </a:ext>
            </a:extLst>
          </p:cNvPr>
          <p:cNvSpPr txBox="1"/>
          <p:nvPr/>
        </p:nvSpPr>
        <p:spPr>
          <a:xfrm>
            <a:off x="9119286" y="336711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 description of what this actually does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94EEC-7FC5-4149-AB04-EC536294E3AA}"/>
              </a:ext>
            </a:extLst>
          </p:cNvPr>
          <p:cNvSpPr txBox="1"/>
          <p:nvPr/>
        </p:nvSpPr>
        <p:spPr>
          <a:xfrm>
            <a:off x="247118" y="475211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Random bits copied 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53BC9-D7A7-AD4A-81E2-22680A113F1B}"/>
              </a:ext>
            </a:extLst>
          </p:cNvPr>
          <p:cNvCxnSpPr>
            <a:cxnSpLocks/>
          </p:cNvCxnSpPr>
          <p:nvPr/>
        </p:nvCxnSpPr>
        <p:spPr>
          <a:xfrm>
            <a:off x="2574460" y="819221"/>
            <a:ext cx="1453843" cy="32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FFB51E-45AA-0A43-A881-D2A6ED638619}"/>
              </a:ext>
            </a:extLst>
          </p:cNvPr>
          <p:cNvSpPr txBox="1"/>
          <p:nvPr/>
        </p:nvSpPr>
        <p:spPr>
          <a:xfrm>
            <a:off x="8715616" y="2002480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Minimal (cryptic) annotation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DB7ADF-1733-2B4B-A9C4-A76CB6CE0DB5}"/>
              </a:ext>
            </a:extLst>
          </p:cNvPr>
          <p:cNvCxnSpPr>
            <a:cxnSpLocks/>
          </p:cNvCxnSpPr>
          <p:nvPr/>
        </p:nvCxnSpPr>
        <p:spPr>
          <a:xfrm flipH="1" flipV="1">
            <a:off x="5115698" y="2047268"/>
            <a:ext cx="3484605" cy="13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FF952-40BD-1C4B-94E5-3AE2A63498F3}"/>
              </a:ext>
            </a:extLst>
          </p:cNvPr>
          <p:cNvCxnSpPr>
            <a:cxnSpLocks/>
          </p:cNvCxnSpPr>
          <p:nvPr/>
        </p:nvCxnSpPr>
        <p:spPr>
          <a:xfrm flipH="1">
            <a:off x="6758685" y="2965622"/>
            <a:ext cx="2184256" cy="32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18BD82-9A86-2B48-90F2-3E048FBCF99C}"/>
              </a:ext>
            </a:extLst>
          </p:cNvPr>
          <p:cNvSpPr txBox="1"/>
          <p:nvPr/>
        </p:nvSpPr>
        <p:spPr>
          <a:xfrm>
            <a:off x="9005176" y="2743885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Hardwired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B64FC-7A66-6040-A0B8-915A231DB6C9}"/>
              </a:ext>
            </a:extLst>
          </p:cNvPr>
          <p:cNvSpPr txBox="1"/>
          <p:nvPr/>
        </p:nvSpPr>
        <p:spPr>
          <a:xfrm>
            <a:off x="9005176" y="3038393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…with clear evidence of past changes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2435C-145D-654A-B177-A7CE0C0A7C62}"/>
              </a:ext>
            </a:extLst>
          </p:cNvPr>
          <p:cNvCxnSpPr>
            <a:cxnSpLocks/>
          </p:cNvCxnSpPr>
          <p:nvPr/>
        </p:nvCxnSpPr>
        <p:spPr>
          <a:xfrm flipH="1">
            <a:off x="5511114" y="3361558"/>
            <a:ext cx="3494896" cy="61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44D6B7-521D-2F4C-9FB7-8FEF0E4A71E9}"/>
              </a:ext>
            </a:extLst>
          </p:cNvPr>
          <p:cNvSpPr txBox="1"/>
          <p:nvPr/>
        </p:nvSpPr>
        <p:spPr>
          <a:xfrm>
            <a:off x="195852" y="2371812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Halfhearted attempts to check inputs make sense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017AD3-2208-224E-8C30-DDA43A5CC2D8}"/>
              </a:ext>
            </a:extLst>
          </p:cNvPr>
          <p:cNvCxnSpPr>
            <a:cxnSpLocks/>
          </p:cNvCxnSpPr>
          <p:nvPr/>
        </p:nvCxnSpPr>
        <p:spPr>
          <a:xfrm flipV="1">
            <a:off x="2649552" y="2371812"/>
            <a:ext cx="1378751" cy="31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739AAD-57B6-7648-BD30-73642067E4ED}"/>
              </a:ext>
            </a:extLst>
          </p:cNvPr>
          <p:cNvSpPr txBox="1"/>
          <p:nvPr/>
        </p:nvSpPr>
        <p:spPr>
          <a:xfrm>
            <a:off x="306113" y="4909067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classic “looks about right” check on output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EADC9-5B2F-204E-90EF-80C13A2EAC08}"/>
              </a:ext>
            </a:extLst>
          </p:cNvPr>
          <p:cNvCxnSpPr>
            <a:cxnSpLocks/>
          </p:cNvCxnSpPr>
          <p:nvPr/>
        </p:nvCxnSpPr>
        <p:spPr>
          <a:xfrm>
            <a:off x="2618700" y="5274801"/>
            <a:ext cx="1409603" cy="50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89F67E-9CA0-FF48-BF08-A3F2356BDDC8}"/>
              </a:ext>
            </a:extLst>
          </p:cNvPr>
          <p:cNvSpPr txBox="1"/>
          <p:nvPr/>
        </p:nvSpPr>
        <p:spPr>
          <a:xfrm>
            <a:off x="9119286" y="4340856"/>
            <a:ext cx="287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Code duplication to repeat the same thing on different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54EEC5-5B6A-784A-BF9F-DE51016EBAF1}"/>
              </a:ext>
            </a:extLst>
          </p:cNvPr>
          <p:cNvCxnSpPr>
            <a:cxnSpLocks/>
          </p:cNvCxnSpPr>
          <p:nvPr/>
        </p:nvCxnSpPr>
        <p:spPr>
          <a:xfrm flipH="1" flipV="1">
            <a:off x="8300487" y="4592527"/>
            <a:ext cx="818799" cy="12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61130-F4DB-A24A-94F4-1A78697EDEDC}"/>
              </a:ext>
            </a:extLst>
          </p:cNvPr>
          <p:cNvCxnSpPr>
            <a:cxnSpLocks/>
          </p:cNvCxnSpPr>
          <p:nvPr/>
        </p:nvCxnSpPr>
        <p:spPr>
          <a:xfrm flipH="1">
            <a:off x="7414054" y="4909067"/>
            <a:ext cx="1705232" cy="23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24" grpId="0"/>
      <p:bldP spid="25" grpId="0"/>
      <p:bldP spid="28" grpId="0"/>
      <p:bldP spid="31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3: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828867" cy="496464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Python modules (i.e., </a:t>
            </a:r>
            <a:r>
              <a:rPr lang="en-GB" dirty="0">
                <a:latin typeface="Courier" pitchFamily="2" charset="0"/>
              </a:rPr>
              <a:t>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/>
              <a:t>files you have functions in) can – and should – be spread over different folders, but import will apparently stop working</a:t>
            </a:r>
          </a:p>
          <a:p>
            <a:endParaRPr lang="en-GB" dirty="0"/>
          </a:p>
          <a:p>
            <a:r>
              <a:rPr lang="en-GB" dirty="0"/>
              <a:t>You can import from different places in the directory structure by making a </a:t>
            </a:r>
            <a:r>
              <a:rPr lang="en-GB" i="1" dirty="0"/>
              <a:t>package</a:t>
            </a:r>
          </a:p>
          <a:p>
            <a:endParaRPr lang="en-GB" dirty="0"/>
          </a:p>
          <a:p>
            <a:r>
              <a:rPr lang="en-GB" dirty="0"/>
              <a:t>Involves putting </a:t>
            </a:r>
            <a:r>
              <a:rPr lang="en-GB" dirty="0">
                <a:latin typeface="Courier" pitchFamily="2" charset="0"/>
              </a:rPr>
              <a:t>__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__.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/>
              <a:t> files in all directories &amp; subdirectories that are related</a:t>
            </a:r>
          </a:p>
          <a:p>
            <a:endParaRPr lang="en-GB" dirty="0"/>
          </a:p>
          <a:p>
            <a:r>
              <a:rPr lang="en-GB" dirty="0"/>
              <a:t>These are often blank, but put Python code in them you want run when import occurs from that folder</a:t>
            </a:r>
          </a:p>
          <a:p>
            <a:endParaRPr lang="en-GB" dirty="0"/>
          </a:p>
          <a:p>
            <a:r>
              <a:rPr lang="en-GB" dirty="0"/>
              <a:t>Good overview at: </a:t>
            </a:r>
            <a:r>
              <a:rPr lang="en-GB" dirty="0">
                <a:hlinkClick r:id="rId2"/>
              </a:rPr>
              <a:t>https://www.python-course.eu/python3_packages.php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4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C2C-FC90-C641-8557-344433F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50C7-6091-F14D-BE83-00DC0C7E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348" cy="4351338"/>
          </a:xfrm>
        </p:spPr>
        <p:txBody>
          <a:bodyPr/>
          <a:lstStyle/>
          <a:p>
            <a:r>
              <a:rPr lang="en-US" dirty="0"/>
              <a:t>Convenient chunks of logic</a:t>
            </a:r>
          </a:p>
          <a:p>
            <a:r>
              <a:rPr lang="en-US" dirty="0"/>
              <a:t>Enable repetitive work</a:t>
            </a:r>
          </a:p>
          <a:p>
            <a:r>
              <a:rPr lang="en-US" dirty="0"/>
              <a:t>Parameters can change, </a:t>
            </a:r>
            <a:r>
              <a:rPr lang="en-US" i="1" dirty="0"/>
              <a:t>and also </a:t>
            </a:r>
            <a:r>
              <a:rPr lang="en-US" dirty="0"/>
              <a:t>be set with defaults</a:t>
            </a:r>
          </a:p>
          <a:p>
            <a:r>
              <a:rPr lang="en-US" dirty="0"/>
              <a:t>Less text (readable)</a:t>
            </a:r>
          </a:p>
          <a:p>
            <a:r>
              <a:rPr lang="en-US" dirty="0"/>
              <a:t>Testable (next 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C9164-3AD6-864F-8773-AD31918B98AD}"/>
              </a:ext>
            </a:extLst>
          </p:cNvPr>
          <p:cNvSpPr txBox="1"/>
          <p:nvPr/>
        </p:nvSpPr>
        <p:spPr>
          <a:xfrm>
            <a:off x="6493206" y="2385124"/>
            <a:ext cx="4578448" cy="17543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my_func</a:t>
            </a:r>
            <a:r>
              <a:rPr lang="en-US" dirty="0">
                <a:latin typeface="Courier" pitchFamily="2" charset="0"/>
              </a:rPr>
              <a:t>(*</a:t>
            </a:r>
            <a:r>
              <a:rPr lang="en-US" dirty="0" err="1">
                <a:latin typeface="Courier" pitchFamily="2" charset="0"/>
              </a:rPr>
              <a:t>args</a:t>
            </a:r>
            <a:r>
              <a:rPr lang="en-US" dirty="0">
                <a:latin typeface="Courier" pitchFamily="2" charset="0"/>
              </a:rPr>
              <a:t>, **</a:t>
            </a:r>
            <a:r>
              <a:rPr lang="en-US" dirty="0" err="1">
                <a:latin typeface="Courier" pitchFamily="2" charset="0"/>
              </a:rPr>
              <a:t>kwds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r>
              <a:rPr lang="en-US" dirty="0">
                <a:latin typeface="Courier" pitchFamily="2" charset="0"/>
              </a:rPr>
              <a:t>    # this </a:t>
            </a:r>
            <a:r>
              <a:rPr lang="en-US" dirty="0" err="1">
                <a:latin typeface="Courier" pitchFamily="2" charset="0"/>
              </a:rPr>
              <a:t>func</a:t>
            </a:r>
            <a:r>
              <a:rPr lang="en-US" dirty="0">
                <a:latin typeface="Courier" pitchFamily="2" charset="0"/>
              </a:rPr>
              <a:t> does a thing</a:t>
            </a:r>
          </a:p>
          <a:p>
            <a:r>
              <a:rPr lang="en-US" dirty="0">
                <a:latin typeface="Courier" pitchFamily="2" charset="0"/>
              </a:rPr>
              <a:t>    return “I did the thing”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out = </a:t>
            </a:r>
            <a:r>
              <a:rPr lang="en-US" dirty="0" err="1">
                <a:latin typeface="Courier" pitchFamily="2" charset="0"/>
              </a:rPr>
              <a:t>myfunc</a:t>
            </a:r>
            <a:r>
              <a:rPr lang="en-US" dirty="0">
                <a:latin typeface="Courier" pitchFamily="2" charset="0"/>
              </a:rPr>
              <a:t>(a, b, 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A215E7-574E-D648-8D4C-B6AF45EAD853}"/>
              </a:ext>
            </a:extLst>
          </p:cNvPr>
          <p:cNvCxnSpPr>
            <a:cxnSpLocks/>
          </p:cNvCxnSpPr>
          <p:nvPr/>
        </p:nvCxnSpPr>
        <p:spPr>
          <a:xfrm>
            <a:off x="6096000" y="1580706"/>
            <a:ext cx="66905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7783B4-5F12-B547-80A3-34E0FB33FB3D}"/>
              </a:ext>
            </a:extLst>
          </p:cNvPr>
          <p:cNvSpPr txBox="1"/>
          <p:nvPr/>
        </p:nvSpPr>
        <p:spPr>
          <a:xfrm>
            <a:off x="5191104" y="1211374"/>
            <a:ext cx="29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Declare that this is a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26F729-3BB3-2248-B433-C589B48F5191}"/>
              </a:ext>
            </a:extLst>
          </p:cNvPr>
          <p:cNvCxnSpPr>
            <a:cxnSpLocks/>
          </p:cNvCxnSpPr>
          <p:nvPr/>
        </p:nvCxnSpPr>
        <p:spPr>
          <a:xfrm flipV="1">
            <a:off x="4578830" y="2953267"/>
            <a:ext cx="2186224" cy="188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383257-3666-F943-88F6-13C4390CEEFD}"/>
              </a:ext>
            </a:extLst>
          </p:cNvPr>
          <p:cNvSpPr txBox="1"/>
          <p:nvPr/>
        </p:nvSpPr>
        <p:spPr>
          <a:xfrm>
            <a:off x="3231874" y="4868368"/>
            <a:ext cx="208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Tabbed in like a loop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C003-B324-B74B-9038-3BFC687B07B6}"/>
              </a:ext>
            </a:extLst>
          </p:cNvPr>
          <p:cNvSpPr txBox="1"/>
          <p:nvPr/>
        </p:nvSpPr>
        <p:spPr>
          <a:xfrm>
            <a:off x="7363464" y="404953"/>
            <a:ext cx="247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”signature”</a:t>
            </a:r>
          </a:p>
          <a:p>
            <a:r>
              <a:rPr lang="en-US" i="1" dirty="0"/>
              <a:t>(arguments &amp; keywords)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C45D8-3039-D843-99BA-3F3C457E035D}"/>
              </a:ext>
            </a:extLst>
          </p:cNvPr>
          <p:cNvCxnSpPr>
            <a:cxnSpLocks/>
          </p:cNvCxnSpPr>
          <p:nvPr/>
        </p:nvCxnSpPr>
        <p:spPr>
          <a:xfrm>
            <a:off x="8602810" y="1091112"/>
            <a:ext cx="429979" cy="140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96BDA3-F2EC-C345-9ACC-B341CB8EE26B}"/>
              </a:ext>
            </a:extLst>
          </p:cNvPr>
          <p:cNvCxnSpPr>
            <a:cxnSpLocks/>
          </p:cNvCxnSpPr>
          <p:nvPr/>
        </p:nvCxnSpPr>
        <p:spPr>
          <a:xfrm flipH="1">
            <a:off x="10193294" y="1540141"/>
            <a:ext cx="532371" cy="95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6F256E-4F5D-E14B-ADBB-9A1943259CF5}"/>
              </a:ext>
            </a:extLst>
          </p:cNvPr>
          <p:cNvSpPr txBox="1"/>
          <p:nvPr/>
        </p:nvSpPr>
        <p:spPr>
          <a:xfrm>
            <a:off x="9785963" y="1170809"/>
            <a:ext cx="21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Colon ends definition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E7E802-1B33-5448-967B-D650D80AE305}"/>
              </a:ext>
            </a:extLst>
          </p:cNvPr>
          <p:cNvCxnSpPr>
            <a:cxnSpLocks/>
          </p:cNvCxnSpPr>
          <p:nvPr/>
        </p:nvCxnSpPr>
        <p:spPr>
          <a:xfrm flipV="1">
            <a:off x="5625548" y="3254442"/>
            <a:ext cx="2093437" cy="239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7E3422-1CC4-6643-B378-32C6A6F925C7}"/>
              </a:ext>
            </a:extLst>
          </p:cNvPr>
          <p:cNvSpPr txBox="1"/>
          <p:nvPr/>
        </p:nvSpPr>
        <p:spPr>
          <a:xfrm>
            <a:off x="3816681" y="5722548"/>
            <a:ext cx="348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Return statement ends the function</a:t>
            </a:r>
          </a:p>
          <a:p>
            <a:r>
              <a:rPr lang="en-US" i="1" dirty="0"/>
              <a:t>(optional)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2F25F-841E-074D-9FF3-F6EF8AAD1F09}"/>
              </a:ext>
            </a:extLst>
          </p:cNvPr>
          <p:cNvCxnSpPr>
            <a:cxnSpLocks/>
          </p:cNvCxnSpPr>
          <p:nvPr/>
        </p:nvCxnSpPr>
        <p:spPr>
          <a:xfrm flipH="1" flipV="1">
            <a:off x="8517291" y="4204142"/>
            <a:ext cx="515498" cy="93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39DC33-D6A2-F943-8DCA-26A7FB302C2E}"/>
              </a:ext>
            </a:extLst>
          </p:cNvPr>
          <p:cNvSpPr txBox="1"/>
          <p:nvPr/>
        </p:nvSpPr>
        <p:spPr>
          <a:xfrm>
            <a:off x="8107530" y="5190387"/>
            <a:ext cx="349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Now call the function  from a script or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17271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  <p:bldP spid="14" grpId="0"/>
      <p:bldP spid="21" grpId="0"/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Easier by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Task 1.</a:t>
            </a:r>
          </a:p>
          <a:p>
            <a:r>
              <a:rPr lang="en-US" sz="1400" dirty="0"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latin typeface="Courier" pitchFamily="2" charset="0"/>
              </a:rPr>
              <a:t># weighted_median_of_data1 = </a:t>
            </a:r>
            <a:r>
              <a:rPr lang="en-US" sz="1400" dirty="0" err="1">
                <a:latin typeface="Courier" pitchFamily="2" charset="0"/>
              </a:rPr>
              <a:t>np.median</a:t>
            </a:r>
            <a:r>
              <a:rPr lang="en-US" sz="1400" dirty="0">
                <a:latin typeface="Courier" pitchFamily="2" charset="0"/>
              </a:rPr>
              <a:t>(data1)</a:t>
            </a:r>
          </a:p>
          <a:p>
            <a:r>
              <a:rPr lang="en-US" sz="1400" dirty="0"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weight1, weight2):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</a:t>
            </a:r>
          </a:p>
          <a:p>
            <a:r>
              <a:rPr lang="en-US" sz="1400" dirty="0">
                <a:latin typeface="Courier" pitchFamily="2" charset="0"/>
              </a:rPr>
              <a:t>                                      1., 2.)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9334278" y="458718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Arguments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9334278" y="891062"/>
            <a:ext cx="328706" cy="82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24230-18B8-3747-B686-90124D9E6B9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B8DA1-A54C-4D4A-928B-7D25BE86E37F}"/>
              </a:ext>
            </a:extLst>
          </p:cNvPr>
          <p:cNvSpPr txBox="1"/>
          <p:nvPr/>
        </p:nvSpPr>
        <p:spPr>
          <a:xfrm>
            <a:off x="6096000" y="5200014"/>
            <a:ext cx="274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version with function</a:t>
            </a:r>
          </a:p>
        </p:txBody>
      </p:sp>
    </p:spTree>
    <p:extLst>
      <p:ext uri="{BB962C8B-B14F-4D97-AF65-F5344CB8AC3E}">
        <p14:creationId xmlns:p14="http://schemas.microsoft.com/office/powerpoint/2010/main" val="36379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Use keywords: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data2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Task 1.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weighted_median_of_data1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np.median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(data1)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weighted_mean_of_data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dataset1, dataset2,</a:t>
            </a:r>
          </a:p>
          <a:p>
            <a:r>
              <a:rPr lang="en-US" sz="1400" b="1" dirty="0">
                <a:latin typeface="Courier" pitchFamily="2" charset="0"/>
              </a:rPr>
              <a:t>                  weight1=1., weight2=5.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data1, data2,</a:t>
            </a:r>
          </a:p>
          <a:p>
            <a:r>
              <a:rPr lang="en-US" sz="1400" b="1" dirty="0">
                <a:latin typeface="Courier" pitchFamily="2" charset="0"/>
              </a:rPr>
              <a:t>                                      weight2=2.)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5950287" y="272007"/>
            <a:ext cx="1476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Arguments</a:t>
            </a:r>
            <a:r>
              <a:rPr lang="en-US" i="1" dirty="0"/>
              <a:t>: required</a:t>
            </a:r>
          </a:p>
          <a:p>
            <a:r>
              <a:rPr lang="en-US" i="1" dirty="0"/>
              <a:t>(come FIRST)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>
            <a:off x="6969211" y="740195"/>
            <a:ext cx="1290029" cy="9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CDC34-CEFB-9C44-94D7-068E0D788A87}"/>
              </a:ext>
            </a:extLst>
          </p:cNvPr>
          <p:cNvCxnSpPr>
            <a:cxnSpLocks/>
          </p:cNvCxnSpPr>
          <p:nvPr/>
        </p:nvCxnSpPr>
        <p:spPr>
          <a:xfrm>
            <a:off x="7036664" y="647069"/>
            <a:ext cx="2149555" cy="108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3D7901-6BC3-4343-A28F-E306AADEE8B5}"/>
              </a:ext>
            </a:extLst>
          </p:cNvPr>
          <p:cNvSpPr txBox="1"/>
          <p:nvPr/>
        </p:nvSpPr>
        <p:spPr>
          <a:xfrm>
            <a:off x="10272595" y="115316"/>
            <a:ext cx="175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Keywords</a:t>
            </a:r>
            <a:r>
              <a:rPr lang="en-US" i="1" dirty="0"/>
              <a:t>: optional, if defaults are OK (come SECOND)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F7020-7E06-2749-83F3-CCBA6AC89898}"/>
              </a:ext>
            </a:extLst>
          </p:cNvPr>
          <p:cNvCxnSpPr>
            <a:cxnSpLocks/>
          </p:cNvCxnSpPr>
          <p:nvPr/>
        </p:nvCxnSpPr>
        <p:spPr>
          <a:xfrm flipH="1">
            <a:off x="8650359" y="506624"/>
            <a:ext cx="1622239" cy="145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458089-0E5A-CC4A-BA79-9CA0D776F802}"/>
              </a:ext>
            </a:extLst>
          </p:cNvPr>
          <p:cNvCxnSpPr>
            <a:cxnSpLocks/>
          </p:cNvCxnSpPr>
          <p:nvPr/>
        </p:nvCxnSpPr>
        <p:spPr>
          <a:xfrm flipH="1">
            <a:off x="10272596" y="1313391"/>
            <a:ext cx="137572" cy="65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89BCB0-4698-414F-9D6D-3682CFC86163}"/>
              </a:ext>
            </a:extLst>
          </p:cNvPr>
          <p:cNvCxnSpPr>
            <a:cxnSpLocks/>
          </p:cNvCxnSpPr>
          <p:nvPr/>
        </p:nvCxnSpPr>
        <p:spPr>
          <a:xfrm flipV="1">
            <a:off x="9625913" y="5043165"/>
            <a:ext cx="621969" cy="31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5A46C3-389B-0442-A90F-51586E7653CC}"/>
              </a:ext>
            </a:extLst>
          </p:cNvPr>
          <p:cNvSpPr txBox="1"/>
          <p:nvPr/>
        </p:nvSpPr>
        <p:spPr>
          <a:xfrm>
            <a:off x="5288692" y="527725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Only supply the keywords you want to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9B87D-CCA6-B849-88C1-B04F512B7B1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</p:spTree>
    <p:extLst>
      <p:ext uri="{BB962C8B-B14F-4D97-AF65-F5344CB8AC3E}">
        <p14:creationId xmlns:p14="http://schemas.microsoft.com/office/powerpoint/2010/main" val="26694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Document your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Task 1: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data items.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7758496" y="347376"/>
            <a:ext cx="382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Docstring:</a:t>
            </a:r>
          </a:p>
          <a:p>
            <a:r>
              <a:rPr lang="en-US" i="1" dirty="0"/>
              <a:t>Declared with a multiline comment under the signature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7092778" y="1346075"/>
            <a:ext cx="1544596" cy="98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24A-C60A-8542-8DD0-E5345A128B9B}"/>
              </a:ext>
            </a:extLst>
          </p:cNvPr>
          <p:cNvSpPr txBox="1"/>
          <p:nvPr/>
        </p:nvSpPr>
        <p:spPr>
          <a:xfrm>
            <a:off x="61782" y="1668428"/>
            <a:ext cx="5955958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def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# Task 1:</a:t>
            </a:r>
          </a:p>
          <a:p>
            <a:r>
              <a:rPr lang="en-US" sz="1400" b="1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9DFD8-DE4A-A342-8977-B7DAB25A0951}"/>
              </a:ext>
            </a:extLst>
          </p:cNvPr>
          <p:cNvSpPr txBox="1"/>
          <p:nvPr/>
        </p:nvSpPr>
        <p:spPr>
          <a:xfrm>
            <a:off x="432486" y="432800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knows what a docstring is (“?”)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in an interactive environment, e.g., </a:t>
            </a:r>
            <a:r>
              <a:rPr lang="en-US" dirty="0" err="1"/>
              <a:t>iPython</a:t>
            </a:r>
            <a:r>
              <a:rPr lang="en-US" dirty="0"/>
              <a:t>, Spyder,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functionality can read them (e.g., testing, sphinx)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EA858-F04D-8146-862D-A839769F748B}"/>
              </a:ext>
            </a:extLst>
          </p:cNvPr>
          <p:cNvSpPr txBox="1"/>
          <p:nvPr/>
        </p:nvSpPr>
        <p:spPr>
          <a:xfrm>
            <a:off x="6141310" y="4164789"/>
            <a:ext cx="5955958" cy="246221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%paste  # ...paste in the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func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from above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?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Signature: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dataset1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dataset2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1.0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5.0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Docstring: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Task 1: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Calculate a weighted mean of data items.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File: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~/&lt;ipython-input-6-b9c5a30c9376&gt;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Type: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function</a:t>
            </a:r>
          </a:p>
          <a:p>
            <a:endParaRPr lang="en-US" sz="1400" dirty="0">
              <a:latin typeface="Courier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4BFDB4-0CFB-884B-B31D-0B93BBD3A87B}"/>
              </a:ext>
            </a:extLst>
          </p:cNvPr>
          <p:cNvCxnSpPr>
            <a:cxnSpLocks/>
          </p:cNvCxnSpPr>
          <p:nvPr/>
        </p:nvCxnSpPr>
        <p:spPr>
          <a:xfrm>
            <a:off x="4534930" y="4584358"/>
            <a:ext cx="1606380" cy="13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55E16A-B647-B14C-8E47-172866B0A413}"/>
              </a:ext>
            </a:extLst>
          </p:cNvPr>
          <p:cNvSpPr txBox="1"/>
          <p:nvPr/>
        </p:nvSpPr>
        <p:spPr>
          <a:xfrm>
            <a:off x="61782" y="3512110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18373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Better docs (a standard format):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110068"/>
            <a:ext cx="5955958" cy="54784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Parameters</a:t>
            </a:r>
          </a:p>
          <a:p>
            <a:r>
              <a:rPr lang="en-US" sz="1400" b="1" dirty="0">
                <a:latin typeface="Courier" pitchFamily="2" charset="0"/>
              </a:rPr>
              <a:t>    ----------</a:t>
            </a:r>
          </a:p>
          <a:p>
            <a:r>
              <a:rPr lang="en-US" sz="1400" b="1" dirty="0">
                <a:latin typeface="Courier" pitchFamily="2" charset="0"/>
              </a:rPr>
              <a:t>    dataset1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first dataset</a:t>
            </a:r>
          </a:p>
          <a:p>
            <a:r>
              <a:rPr lang="en-US" sz="1400" b="1" dirty="0">
                <a:latin typeface="Courier" pitchFamily="2" charset="0"/>
              </a:rPr>
              <a:t>    dataset2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second dataset</a:t>
            </a:r>
          </a:p>
          <a:p>
            <a:r>
              <a:rPr lang="en-US" sz="1400" b="1" dirty="0">
                <a:latin typeface="Courier" pitchFamily="2" charset="0"/>
              </a:rPr>
              <a:t>    weight1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dataset1</a:t>
            </a:r>
          </a:p>
          <a:p>
            <a:r>
              <a:rPr lang="en-US" sz="1400" b="1" dirty="0">
                <a:latin typeface="Courier" pitchFamily="2" charset="0"/>
              </a:rPr>
              <a:t>    weight2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dataset2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Returns</a:t>
            </a:r>
          </a:p>
          <a:p>
            <a:r>
              <a:rPr lang="en-US" sz="1400" b="1" dirty="0">
                <a:latin typeface="Courier" pitchFamily="2" charset="0"/>
              </a:rPr>
              <a:t>    -------</a:t>
            </a:r>
          </a:p>
          <a:p>
            <a:r>
              <a:rPr lang="en-US" sz="1400" b="1" dirty="0">
                <a:latin typeface="Courier" pitchFamily="2" charset="0"/>
              </a:rPr>
              <a:t>    </a:t>
            </a:r>
            <a:r>
              <a:rPr lang="en-US" sz="1400" b="1" dirty="0" err="1">
                <a:latin typeface="Courier" pitchFamily="2" charset="0"/>
              </a:rPr>
              <a:t>weighted_mean_of_data</a:t>
            </a:r>
            <a:r>
              <a:rPr lang="en-US" sz="1400" b="1" dirty="0">
                <a:latin typeface="Courier" pitchFamily="2" charset="0"/>
              </a:rPr>
              <a:t> : length n array</a:t>
            </a:r>
          </a:p>
          <a:p>
            <a:r>
              <a:rPr lang="en-US" sz="1400" b="1" dirty="0">
                <a:latin typeface="Courier" pitchFamily="2" charset="0"/>
              </a:rPr>
              <a:t>        The weighted mean of the datasets</a:t>
            </a:r>
          </a:p>
          <a:p>
            <a:r>
              <a:rPr lang="en-US" sz="1400" b="1" dirty="0">
                <a:latin typeface="Courier" pitchFamily="2" charset="0"/>
              </a:rPr>
              <a:t>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2414448" y="2125152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goes in (&amp; types)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64210" y="2309818"/>
            <a:ext cx="644612" cy="8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B77-DDC0-1A49-9EEE-5C31BF8A793D}"/>
              </a:ext>
            </a:extLst>
          </p:cNvPr>
          <p:cNvSpPr txBox="1"/>
          <p:nvPr/>
        </p:nvSpPr>
        <p:spPr>
          <a:xfrm>
            <a:off x="2414448" y="3617371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comes out (&amp; types)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2414448" y="152666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Brief description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5064210" y="1727684"/>
            <a:ext cx="55811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7D3945-F976-C941-AA6D-81E0B698A10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64210" y="3802037"/>
            <a:ext cx="644612" cy="78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4372473"/>
            <a:ext cx="4402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 err="1"/>
              <a:t>numpy</a:t>
            </a:r>
            <a:r>
              <a:rPr lang="en-US" dirty="0"/>
              <a:t> documentation format (“</a:t>
            </a:r>
            <a:r>
              <a:rPr lang="en-US" dirty="0" err="1"/>
              <a:t>numpydoc</a:t>
            </a:r>
            <a:r>
              <a:rPr lang="en-US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overkill, always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it does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goes in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comes out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Any odd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won’t be sorry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any known constraints inside the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(... And so on)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assert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(dataset1) ==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(dataset2), \</a:t>
            </a:r>
          </a:p>
          <a:p>
            <a:r>
              <a:rPr lang="en-US" sz="1400" b="1" dirty="0">
                <a:latin typeface="Courier" pitchFamily="2" charset="0"/>
              </a:rPr>
              <a:t>        'datasets differ in length’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for w in (weight1, weight2):</a:t>
            </a:r>
          </a:p>
          <a:p>
            <a:r>
              <a:rPr lang="en-US" sz="1400" b="1" dirty="0">
                <a:latin typeface="Courier" pitchFamily="2" charset="0"/>
              </a:rPr>
              <a:t>        if type(w) not in (float, </a:t>
            </a:r>
            <a:r>
              <a:rPr lang="en-US" sz="1400" b="1" dirty="0" err="1">
                <a:latin typeface="Courier" pitchFamily="2" charset="0"/>
              </a:rPr>
              <a:t>int</a:t>
            </a:r>
            <a:r>
              <a:rPr lang="en-US" sz="1400" b="1" dirty="0">
                <a:latin typeface="Courier" pitchFamily="2" charset="0"/>
              </a:rPr>
              <a:t>):</a:t>
            </a:r>
          </a:p>
          <a:p>
            <a:r>
              <a:rPr lang="en-US" sz="1400" b="1" dirty="0">
                <a:latin typeface="Courier" pitchFamily="2" charset="0"/>
              </a:rPr>
              <a:t>            raise </a:t>
            </a:r>
            <a:r>
              <a:rPr lang="en-US" sz="1400" b="1" dirty="0" err="1">
                <a:latin typeface="Courier" pitchFamily="2" charset="0"/>
              </a:rPr>
              <a:t>TypeError</a:t>
            </a:r>
            <a:r>
              <a:rPr lang="en-US" sz="1400" b="1" dirty="0">
                <a:latin typeface="Courier" pitchFamily="2" charset="0"/>
              </a:rPr>
              <a:t>('Oh noes!')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1626183" y="189209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4523080" y="3558748"/>
            <a:ext cx="1979320" cy="53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519972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known constraints on the inputs can be put inside the </a:t>
            </a:r>
            <a:r>
              <a:rPr lang="en-US" dirty="0" err="1"/>
              <a:t>func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basic kinds; both raise an </a:t>
            </a:r>
            <a:r>
              <a:rPr lang="en-US" i="1" dirty="0"/>
              <a:t>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the check is now 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precursor to proper TESTING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0BE5D2-0C36-0240-A74C-1DFCA3F9B030}"/>
              </a:ext>
            </a:extLst>
          </p:cNvPr>
          <p:cNvCxnSpPr>
            <a:cxnSpLocks/>
          </p:cNvCxnSpPr>
          <p:nvPr/>
        </p:nvCxnSpPr>
        <p:spPr>
          <a:xfrm>
            <a:off x="4053016" y="2317904"/>
            <a:ext cx="1672281" cy="6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A0B118-FBB5-424D-A794-18FA562FB616}"/>
              </a:ext>
            </a:extLst>
          </p:cNvPr>
          <p:cNvSpPr txBox="1"/>
          <p:nvPr/>
        </p:nvSpPr>
        <p:spPr>
          <a:xfrm>
            <a:off x="1873318" y="311383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raise Error statement</a:t>
            </a:r>
          </a:p>
        </p:txBody>
      </p:sp>
    </p:spTree>
    <p:extLst>
      <p:ext uri="{BB962C8B-B14F-4D97-AF65-F5344CB8AC3E}">
        <p14:creationId xmlns:p14="http://schemas.microsoft.com/office/powerpoint/2010/main" val="33851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10428</TotalTime>
  <Words>3718</Words>
  <Application>Microsoft Macintosh PowerPoint</Application>
  <PresentationFormat>Widescreen</PresentationFormat>
  <Paragraphs>550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Courier New</vt:lpstr>
      <vt:lpstr>Wingdings</vt:lpstr>
      <vt:lpstr>Office Theme</vt:lpstr>
      <vt:lpstr>Intermediate Python: functions and testing</vt:lpstr>
      <vt:lpstr>We all love a good script</vt:lpstr>
      <vt:lpstr>PowerPoint Presentation</vt:lpstr>
      <vt:lpstr>Python functions</vt:lpstr>
      <vt:lpstr>Easier by example:</vt:lpstr>
      <vt:lpstr>Use keywords:</vt:lpstr>
      <vt:lpstr>Document your func:</vt:lpstr>
      <vt:lpstr>Better docs (a standard format):</vt:lpstr>
      <vt:lpstr>Get any known constraints inside the func:</vt:lpstr>
      <vt:lpstr>PowerPoint Presentation</vt:lpstr>
      <vt:lpstr>A better script structure:</vt:lpstr>
      <vt:lpstr>Get fancy:</vt:lpstr>
      <vt:lpstr>Testing</vt:lpstr>
      <vt:lpstr>Testing</vt:lpstr>
      <vt:lpstr>What am I testing?</vt:lpstr>
      <vt:lpstr>What does pytest do?</vt:lpstr>
      <vt:lpstr>Basic test type 1: Does it do what you say?</vt:lpstr>
      <vt:lpstr>PowerPoint Presentation</vt:lpstr>
      <vt:lpstr>Basic test type 2: What happens in special cases?</vt:lpstr>
      <vt:lpstr>PowerPoint Presentation</vt:lpstr>
      <vt:lpstr>It’s fine to have a known Error:</vt:lpstr>
      <vt:lpstr>Why bother?</vt:lpstr>
      <vt:lpstr>Cleaning up</vt:lpstr>
      <vt:lpstr>PowerPoint Presentation</vt:lpstr>
      <vt:lpstr>Better cleaning up: doctests</vt:lpstr>
      <vt:lpstr>Better cleaning up: doctests</vt:lpstr>
      <vt:lpstr>Wrapping up</vt:lpstr>
      <vt:lpstr>Bonus 1: coverage</vt:lpstr>
      <vt:lpstr>Bonus 2: __name__ == “__main__”</vt:lpstr>
      <vt:lpstr>Bonus 3: 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Python</dc:title>
  <dc:creator>Daniel Hobley</dc:creator>
  <cp:lastModifiedBy>Daniel Hobley</cp:lastModifiedBy>
  <cp:revision>86</cp:revision>
  <dcterms:created xsi:type="dcterms:W3CDTF">2020-01-28T10:49:01Z</dcterms:created>
  <dcterms:modified xsi:type="dcterms:W3CDTF">2020-02-04T16:37:57Z</dcterms:modified>
</cp:coreProperties>
</file>